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3"/>
  </p:notesMasterIdLst>
  <p:sldIdLst>
    <p:sldId id="256" r:id="rId2"/>
    <p:sldId id="257" r:id="rId3"/>
    <p:sldId id="275" r:id="rId4"/>
    <p:sldId id="280" r:id="rId5"/>
    <p:sldId id="292" r:id="rId6"/>
    <p:sldId id="258" r:id="rId7"/>
    <p:sldId id="263" r:id="rId8"/>
    <p:sldId id="283" r:id="rId9"/>
    <p:sldId id="284" r:id="rId10"/>
    <p:sldId id="285" r:id="rId11"/>
    <p:sldId id="269" r:id="rId12"/>
    <p:sldId id="270" r:id="rId13"/>
    <p:sldId id="272" r:id="rId14"/>
    <p:sldId id="286" r:id="rId15"/>
    <p:sldId id="287" r:id="rId16"/>
    <p:sldId id="288" r:id="rId17"/>
    <p:sldId id="289" r:id="rId18"/>
    <p:sldId id="290" r:id="rId19"/>
    <p:sldId id="291" r:id="rId20"/>
    <p:sldId id="278" r:id="rId21"/>
    <p:sldId id="274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BA57A-B659-43A6-8669-A236225D96EF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E6998-8202-4A58-9481-33F30F3C4C9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6998-8202-4A58-9481-33F30F3C4C98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70A-949E-4AAE-A58B-85809B2014C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2BE7-D15D-4812-A73B-FB86690C75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70A-949E-4AAE-A58B-85809B2014C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2BE7-D15D-4812-A73B-FB86690C75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70A-949E-4AAE-A58B-85809B2014C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2BE7-D15D-4812-A73B-FB86690C75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70A-949E-4AAE-A58B-85809B2014C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2BE7-D15D-4812-A73B-FB86690C75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70A-949E-4AAE-A58B-85809B2014C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2BE7-D15D-4812-A73B-FB86690C75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70A-949E-4AAE-A58B-85809B2014C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2BE7-D15D-4812-A73B-FB86690C75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70A-949E-4AAE-A58B-85809B2014C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2BE7-D15D-4812-A73B-FB86690C75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70A-949E-4AAE-A58B-85809B2014C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2BE7-D15D-4812-A73B-FB86690C75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70A-949E-4AAE-A58B-85809B2014C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2BE7-D15D-4812-A73B-FB86690C75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70A-949E-4AAE-A58B-85809B2014C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2BE7-D15D-4812-A73B-FB86690C75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70A-949E-4AAE-A58B-85809B2014C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2BE7-D15D-4812-A73B-FB86690C75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>
                <a:tint val="80000"/>
                <a:satMod val="300000"/>
                <a:alpha val="16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F70A-949E-4AAE-A58B-85809B2014C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2BE7-D15D-4812-A73B-FB86690C75B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2357430"/>
            <a:ext cx="8215370" cy="17145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WIRTUALNA </a:t>
            </a:r>
            <a:br>
              <a:rPr lang="pl-PL" sz="28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8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ZIELONA ELEKTROWNIA OCHOTNICA </a:t>
            </a:r>
            <a:br>
              <a:rPr lang="pl-PL" sz="28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8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(WZE OCHOTNICA)</a:t>
            </a:r>
            <a:endParaRPr lang="pl-PL" sz="2400" b="0" i="1" cap="none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458200" cy="914400"/>
          </a:xfrm>
        </p:spPr>
        <p:txBody>
          <a:bodyPr>
            <a:normAutofit lnSpcReduction="10000"/>
          </a:bodyPr>
          <a:lstStyle/>
          <a:p>
            <a:pPr algn="l"/>
            <a:endParaRPr lang="pl-PL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pl-PL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pl-PL" sz="1200" dirty="0" smtClean="0">
                <a:solidFill>
                  <a:schemeClr val="tx1"/>
                </a:solidFill>
              </a:rPr>
              <a:t>mgr inż. Krzysztof Ligęza – Urząd Gminy Ochotnica Dolna</a:t>
            </a:r>
          </a:p>
          <a:p>
            <a:pPr algn="l"/>
            <a:r>
              <a:rPr lang="pl-PL" sz="1200" dirty="0" smtClean="0">
                <a:solidFill>
                  <a:schemeClr val="tx1"/>
                </a:solidFill>
              </a:rPr>
              <a:t>konsultacje– Akademia Górniczo-Hutnicza w Krakowie</a:t>
            </a:r>
            <a:endParaRPr lang="pl-PL" sz="1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71480"/>
            <a:ext cx="2071702" cy="1576798"/>
          </a:xfrm>
          <a:prstGeom prst="rect">
            <a:avLst/>
          </a:prstGeom>
          <a:noFill/>
        </p:spPr>
      </p:pic>
      <p:pic>
        <p:nvPicPr>
          <p:cNvPr id="25602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1500198" cy="1670004"/>
          </a:xfrm>
          <a:prstGeom prst="rect">
            <a:avLst/>
          </a:prstGeom>
          <a:noFill/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500034" y="6286520"/>
            <a:ext cx="8458200" cy="35719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normalizeH="0" baseline="0" noProof="0" dirty="0" smtClean="0">
                <a:ln w="50800"/>
                <a:uLnTx/>
                <a:uFillTx/>
                <a:latin typeface="+mj-lt"/>
                <a:ea typeface="+mj-ea"/>
                <a:cs typeface="+mj-cs"/>
              </a:rPr>
              <a:t>Ochotnica Dolna, dnia 12.05.2017 r.</a:t>
            </a:r>
            <a:endParaRPr kumimoji="0" lang="pl-PL" sz="4800" b="1" i="0" u="none" strike="noStrike" kern="1200" normalizeH="0" baseline="0" noProof="0" dirty="0">
              <a:ln w="50800"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prstClr val="black"/>
                </a:solidFill>
              </a:rPr>
              <a:t>OZE na terenie gminy - stan obecny</a:t>
            </a:r>
            <a:endParaRPr lang="pl-PL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Na terenie Gminy Ochotnica Dolna wydatkowano blisko </a:t>
            </a:r>
            <a:r>
              <a:rPr lang="pl-PL" sz="2400" b="1" dirty="0" smtClean="0"/>
              <a:t>12 mln złotych na inwestycje OZE </a:t>
            </a:r>
            <a:r>
              <a:rPr lang="pl-PL" sz="2400" dirty="0" smtClean="0"/>
              <a:t>i inwestycje/instalacje pozwalające na ograniczenie zapotrzebowania na dostawy energii elektrycznej, poprawy jakości i niezawodności dostaw energii elektrycznej jak również ograniczenie niskiej emisji (likwidacja smogu). </a:t>
            </a:r>
            <a:endParaRPr lang="pl-PL" sz="2400" strike="sngStrike" dirty="0" smtClean="0"/>
          </a:p>
          <a:p>
            <a:r>
              <a:rPr lang="pl-PL" sz="2400" dirty="0" smtClean="0"/>
              <a:t>Wstępne dane wskazują na ok. 60% udział środków samorządowych oraz środków prywatnych przeznaczonych przez mieszkańców na inwestycje dotyczące odnawialnych źródeł energii. </a:t>
            </a:r>
            <a:endParaRPr lang="pl-PL" sz="2400" strike="sngStrike" dirty="0" smtClean="0"/>
          </a:p>
          <a:p>
            <a:r>
              <a:rPr lang="pl-PL" sz="2400" dirty="0" smtClean="0"/>
              <a:t>Statystyki pokazują, że w okresie ostatnich kilku lat, w zakresie OZE na każdego mieszkańca Gminy wydatkowano kwotę około 1,4 tys. zł. </a:t>
            </a:r>
            <a:endParaRPr lang="pl-PL" sz="2400" strike="sngStrike" dirty="0" smtClean="0"/>
          </a:p>
          <a:p>
            <a:pPr algn="just">
              <a:buNone/>
            </a:pPr>
            <a:endParaRPr lang="pl-PL" sz="2400" strike="sngStrike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/>
              <a:t>Dalsze działania Gminy</a:t>
            </a:r>
            <a:endParaRPr lang="pl-PL" sz="3200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5286412"/>
          </a:xfrm>
        </p:spPr>
        <p:txBody>
          <a:bodyPr>
            <a:noAutofit/>
          </a:bodyPr>
          <a:lstStyle/>
          <a:p>
            <a:r>
              <a:rPr lang="pl-PL" sz="2200" dirty="0" smtClean="0"/>
              <a:t>Gmina w dalszym ciągu zamierza aktywnie działać w kierunku popularyzacji OZE na swoim terenie, które to działania zapewniają: </a:t>
            </a:r>
            <a:endParaRPr lang="pl-PL" sz="2200" strike="sngStrike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pl-PL" sz="2200" dirty="0" smtClean="0"/>
              <a:t>zwiększenie produkcji elektrycznej z odnawialnych źródeł energii,</a:t>
            </a:r>
            <a:endParaRPr lang="pl-PL" sz="2200" strike="sngStrike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pl-PL" sz="2200" dirty="0" smtClean="0"/>
              <a:t>oszczędności w budżecie gminy na rachunkach za energię elektryczną,</a:t>
            </a:r>
            <a:endParaRPr lang="pl-PL" sz="2200" strike="sngStrike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pl-PL" sz="2200" dirty="0" smtClean="0"/>
              <a:t>poprawę jakości powietrza dzięki zastosowaniu instalacji wykorzystujących w pełni odnawialną energię słoneczną, </a:t>
            </a:r>
            <a:endParaRPr lang="pl-PL" sz="2200" strike="sngStrike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pl-PL" sz="2200" dirty="0" smtClean="0"/>
              <a:t>obniżenie kosztów wykorzystywania energii elektrycznej poprzez zapewnienie należącym do Gminy jednostkom dostępu do tańszej energii ze źródeł odnawialnych,</a:t>
            </a:r>
            <a:endParaRPr lang="pl-PL" sz="2200" strike="sngStrike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pl-PL" sz="2200" dirty="0" smtClean="0"/>
              <a:t>obniżenie zużycia nieodnawialnych nośników energii,</a:t>
            </a:r>
            <a:endParaRPr lang="pl-PL" sz="2200" strike="sngStrike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pl-PL" sz="2200" dirty="0" smtClean="0"/>
              <a:t>podniesienie wiedzy i świadomości ekologicznej mieszkańców Gminy Ochotnica Dolna w zakresie wykorzystania odnawialnych źródeł energii.</a:t>
            </a:r>
            <a:endParaRPr lang="pl-PL" sz="2200" strike="sngStrike" dirty="0" smtClean="0"/>
          </a:p>
          <a:p>
            <a:r>
              <a:rPr lang="pl-PL" sz="2200" dirty="0" smtClean="0"/>
              <a:t>Powyższe działania mamy zamiar realizować szczególnie poprzez współpracę z regionalnymi partnerami w ramach </a:t>
            </a:r>
            <a:r>
              <a:rPr lang="pl-PL" sz="2200" dirty="0" err="1" smtClean="0"/>
              <a:t>Klastra</a:t>
            </a:r>
            <a:r>
              <a:rPr lang="pl-PL" sz="2200" dirty="0" smtClean="0"/>
              <a:t> Energii Zielone Podhale.</a:t>
            </a:r>
            <a:endParaRPr lang="pl-PL" sz="2200" strike="sngStrike" dirty="0" smtClean="0"/>
          </a:p>
          <a:p>
            <a:pPr>
              <a:buNone/>
            </a:pPr>
            <a:endParaRPr lang="pl-PL" sz="2200" strike="sngStrike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/>
              <a:t>Kierunki dalszych działań – etap I</a:t>
            </a:r>
            <a:endParaRPr lang="pl-PL" sz="3200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071546"/>
            <a:ext cx="8786842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dirty="0" smtClean="0"/>
              <a:t>	Działania, jakie zamierzamy podjąć w ramach </a:t>
            </a:r>
            <a:r>
              <a:rPr lang="pl-PL" sz="2400" dirty="0" err="1" smtClean="0"/>
              <a:t>Klastra</a:t>
            </a:r>
            <a:r>
              <a:rPr lang="pl-PL" sz="2400" dirty="0" smtClean="0"/>
              <a:t> można podzielić na kilka etapów. </a:t>
            </a:r>
          </a:p>
          <a:p>
            <a:pPr>
              <a:buNone/>
            </a:pPr>
            <a:endParaRPr lang="pl-PL" sz="2400" strike="sngStrike" dirty="0" smtClean="0"/>
          </a:p>
          <a:p>
            <a:pPr lvl="0">
              <a:buNone/>
            </a:pPr>
            <a:r>
              <a:rPr lang="pl-PL" sz="2400" b="1" dirty="0" smtClean="0"/>
              <a:t>W pierwszym etapie</a:t>
            </a:r>
            <a:r>
              <a:rPr lang="pl-PL" sz="2400" dirty="0" smtClean="0"/>
              <a:t>, planuje się :</a:t>
            </a:r>
          </a:p>
          <a:p>
            <a:pPr lvl="0"/>
            <a:r>
              <a:rPr lang="pl-PL" sz="2400" b="1" dirty="0" smtClean="0"/>
              <a:t>wykonanie instalacji fotowoltaicznych na 15 obiektach użyteczności publicznej</a:t>
            </a:r>
            <a:r>
              <a:rPr lang="pl-PL" sz="2400" dirty="0" smtClean="0"/>
              <a:t> (o średniej mocy około 10 </a:t>
            </a:r>
            <a:r>
              <a:rPr lang="pl-PL" sz="2400" dirty="0" err="1" smtClean="0"/>
              <a:t>kWp</a:t>
            </a:r>
            <a:r>
              <a:rPr lang="pl-PL" sz="2400" dirty="0" smtClean="0"/>
              <a:t> na obiekt),</a:t>
            </a:r>
            <a:endParaRPr lang="pl-PL" sz="2400" strike="sngStrike" dirty="0" smtClean="0"/>
          </a:p>
          <a:p>
            <a:r>
              <a:rPr lang="pl-PL" sz="2400" b="1" dirty="0" smtClean="0"/>
              <a:t>budowa stacji ładowania pojazdów elektrycznych zasilanej z ogniw fotowoltaicznych istniejącej farmy fotowoltaicznej</a:t>
            </a:r>
            <a:r>
              <a:rPr lang="pl-PL" sz="2400" dirty="0" smtClean="0"/>
              <a:t> przy oczyszczalni ścieków w Tylmanowej, </a:t>
            </a:r>
          </a:p>
          <a:p>
            <a:r>
              <a:rPr lang="pl-PL" sz="2400" b="1" dirty="0" smtClean="0"/>
              <a:t>budowa stacji ładowania pojazdów elektrycznych (wraz z zasobnikami energii) zasilanej z ogniw fotowoltaicznych projektowanej farmy fotowoltaicznej o mocy do 100 </a:t>
            </a:r>
            <a:r>
              <a:rPr lang="pl-PL" sz="2400" b="1" dirty="0" err="1" smtClean="0"/>
              <a:t>kWp</a:t>
            </a:r>
            <a:r>
              <a:rPr lang="pl-PL" sz="2400" dirty="0" smtClean="0"/>
              <a:t>.</a:t>
            </a:r>
            <a:endParaRPr lang="pl-PL" sz="2400" strike="sngStrike" dirty="0" smtClean="0"/>
          </a:p>
          <a:p>
            <a:pPr lvl="0">
              <a:buNone/>
            </a:pPr>
            <a:endParaRPr lang="pl-PL" sz="2400" strike="sngStrike" dirty="0" smtClean="0"/>
          </a:p>
          <a:p>
            <a:pPr lvl="0">
              <a:buNone/>
            </a:pPr>
            <a:endParaRPr lang="pl-PL" sz="2400" strike="sngStrike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/>
              <a:t>Kierunki dalszych działań – etap I</a:t>
            </a:r>
            <a:endParaRPr lang="pl-PL" sz="3200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06" y="1071546"/>
            <a:ext cx="9072594" cy="4786346"/>
          </a:xfrm>
        </p:spPr>
        <p:txBody>
          <a:bodyPr>
            <a:noAutofit/>
          </a:bodyPr>
          <a:lstStyle/>
          <a:p>
            <a:pPr lvl="0"/>
            <a:r>
              <a:rPr lang="pl-PL" sz="2400" b="1" dirty="0" smtClean="0"/>
              <a:t>budowa </a:t>
            </a:r>
            <a:r>
              <a:rPr lang="pl-PL" sz="2400" b="1" dirty="0" err="1" smtClean="0"/>
              <a:t>biogazowni</a:t>
            </a:r>
            <a:r>
              <a:rPr lang="pl-PL" sz="2400" b="1" dirty="0" smtClean="0"/>
              <a:t> przy budynku oczyszczalni ścieków w Tylmanowej</a:t>
            </a:r>
            <a:r>
              <a:rPr lang="pl-PL" sz="2400" dirty="0" smtClean="0"/>
              <a:t> </a:t>
            </a:r>
            <a:r>
              <a:rPr lang="pl-PL" sz="2400" b="1" dirty="0" smtClean="0"/>
              <a:t>(do 20 </a:t>
            </a:r>
            <a:r>
              <a:rPr lang="pl-PL" sz="2400" b="1" dirty="0" err="1" smtClean="0"/>
              <a:t>kW</a:t>
            </a:r>
            <a:r>
              <a:rPr lang="pl-PL" sz="2400" b="1" dirty="0" smtClean="0"/>
              <a:t>)</a:t>
            </a:r>
            <a:r>
              <a:rPr lang="pl-PL" sz="2400" dirty="0" smtClean="0"/>
              <a:t> wykorzystującej/utylizującej osady z oczyszczania ścieków z obiektu będącego własnością Gminy oraz obiektów z Gmin sąsiednich (zapewnienie dostaw energii w tzw. dołach),</a:t>
            </a:r>
            <a:endParaRPr lang="pl-PL" sz="2400" strike="sngStrike" dirty="0" smtClean="0"/>
          </a:p>
          <a:p>
            <a:pPr lvl="0"/>
            <a:r>
              <a:rPr lang="pl-PL" sz="2400" b="1" dirty="0" smtClean="0"/>
              <a:t>objęcie systemem monitoringu istniejących odnawialnych źródeł energii i głównych punktów jej dostaw z sieci publicznej</a:t>
            </a:r>
            <a:r>
              <a:rPr lang="pl-PL" sz="2400" dirty="0" smtClean="0"/>
              <a:t> w ilości 800-900 szt. oraz organizacja </a:t>
            </a:r>
            <a:r>
              <a:rPr lang="pl-PL" sz="2400" dirty="0" err="1" smtClean="0"/>
              <a:t>Klastra</a:t>
            </a:r>
            <a:r>
              <a:rPr lang="pl-PL" sz="2400" dirty="0" smtClean="0"/>
              <a:t> Energii WZE Ochotnica (uzyskanie koncesji, organizacja struktur, siedziby, zakup oprogramowania, licencji, koszty personelu, bieżącego utrzymania </a:t>
            </a:r>
            <a:r>
              <a:rPr lang="pl-PL" sz="2400" dirty="0" err="1" smtClean="0"/>
              <a:t>i.tp</a:t>
            </a:r>
            <a:r>
              <a:rPr lang="pl-PL" sz="2400" dirty="0" smtClean="0"/>
              <a:t>.)</a:t>
            </a:r>
          </a:p>
          <a:p>
            <a:pPr lvl="0">
              <a:buNone/>
            </a:pPr>
            <a:r>
              <a:rPr lang="pl-PL" sz="2400" b="1" dirty="0" smtClean="0"/>
              <a:t>     Łączny planowany koszt I etapu to: 5,2 </a:t>
            </a:r>
            <a:r>
              <a:rPr lang="pl-PL" sz="2400" b="1" dirty="0" err="1" smtClean="0"/>
              <a:t>mln</a:t>
            </a:r>
            <a:r>
              <a:rPr lang="pl-PL" sz="2400" b="1" dirty="0" smtClean="0"/>
              <a:t>. zł. </a:t>
            </a:r>
            <a:endParaRPr lang="pl-PL" sz="2400" b="1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/>
              <a:t>Kierunki dalszych działań – etap II</a:t>
            </a:r>
            <a:endParaRPr lang="pl-PL" sz="3200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06" y="1071546"/>
            <a:ext cx="9072594" cy="478634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pl-PL" sz="2400" b="1" dirty="0" smtClean="0"/>
              <a:t>W drugim etapie</a:t>
            </a:r>
            <a:r>
              <a:rPr lang="pl-PL" sz="2400" dirty="0" smtClean="0"/>
              <a:t>, planuje się :</a:t>
            </a:r>
          </a:p>
          <a:p>
            <a:pPr lvl="0"/>
            <a:r>
              <a:rPr lang="pl-PL" sz="2400" b="1" dirty="0" smtClean="0"/>
              <a:t>budowa drugiej </a:t>
            </a:r>
            <a:r>
              <a:rPr lang="pl-PL" sz="2400" b="1" dirty="0" err="1" smtClean="0"/>
              <a:t>biogazowni</a:t>
            </a:r>
            <a:r>
              <a:rPr lang="pl-PL" sz="2400" b="1" dirty="0" smtClean="0"/>
              <a:t> przy budynku komunalnym wykorzystującej/ utylizującej biomasę dostępną na terenie Gminy (do 20 </a:t>
            </a:r>
            <a:r>
              <a:rPr lang="pl-PL" sz="2400" b="1" dirty="0" err="1" smtClean="0"/>
              <a:t>kW</a:t>
            </a:r>
            <a:r>
              <a:rPr lang="pl-PL" sz="2400" b="1" dirty="0" smtClean="0"/>
              <a:t>)</a:t>
            </a:r>
            <a:r>
              <a:rPr lang="pl-PL" sz="2400" dirty="0" smtClean="0"/>
              <a:t> np. trociny z tartaków, zrębki pozyskane w procesie wycinania </a:t>
            </a:r>
            <a:r>
              <a:rPr lang="pl-PL" sz="2400" dirty="0" err="1" smtClean="0"/>
              <a:t>zakrzaczeń</a:t>
            </a:r>
            <a:r>
              <a:rPr lang="pl-PL" sz="2400" dirty="0" smtClean="0"/>
              <a:t> z pasów drogowych jak również biomasę pochodzącą z terenów wykaszanych itp.</a:t>
            </a:r>
            <a:endParaRPr lang="pl-PL" sz="2400" strike="sngStrike" dirty="0" smtClean="0"/>
          </a:p>
          <a:p>
            <a:pPr lvl="0"/>
            <a:r>
              <a:rPr lang="pl-PL" sz="2400" b="1" dirty="0" smtClean="0"/>
              <a:t>budowa zasobnika energii</a:t>
            </a:r>
            <a:r>
              <a:rPr lang="pl-PL" sz="2400" dirty="0" smtClean="0"/>
              <a:t> przyłączonego do sieci elektrycznej, gwarantującego zasilanie w czasie przerw w dostawach energii kluczowych obiektów na terenie Gminy (np. ośrodki zdrowia, urzędy, centra kryzysowe), </a:t>
            </a:r>
            <a:endParaRPr lang="pl-PL" sz="2400" strike="sngStrike" dirty="0" smtClean="0"/>
          </a:p>
          <a:p>
            <a:pPr lvl="0"/>
            <a:r>
              <a:rPr lang="pl-PL" sz="2400" b="1" dirty="0" smtClean="0"/>
              <a:t>dalsza rozbudowa </a:t>
            </a:r>
            <a:r>
              <a:rPr lang="pl-PL" sz="2400" b="1" dirty="0" err="1" smtClean="0"/>
              <a:t>mikroinstalacji</a:t>
            </a:r>
            <a:r>
              <a:rPr lang="pl-PL" sz="2400" b="1" dirty="0" smtClean="0"/>
              <a:t> na budynkach mieszkalnych</a:t>
            </a:r>
            <a:r>
              <a:rPr lang="pl-PL" sz="2400" dirty="0" smtClean="0"/>
              <a:t> (planuje się wykonanie kolejnych 200 instalacji)</a:t>
            </a:r>
            <a:endParaRPr lang="pl-PL" sz="2400" strike="sngStrike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/>
              <a:t>Kierunki dalszych działań – etap II</a:t>
            </a:r>
            <a:endParaRPr lang="pl-PL" sz="3200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06" y="1071546"/>
            <a:ext cx="9072594" cy="4786346"/>
          </a:xfrm>
        </p:spPr>
        <p:txBody>
          <a:bodyPr>
            <a:noAutofit/>
          </a:bodyPr>
          <a:lstStyle/>
          <a:p>
            <a:pPr lvl="0"/>
            <a:r>
              <a:rPr lang="pl-PL" sz="2400" b="1" dirty="0" smtClean="0"/>
              <a:t>wymiana lamp oświetlenia ulicznego</a:t>
            </a:r>
            <a:r>
              <a:rPr lang="pl-PL" sz="2400" dirty="0" smtClean="0"/>
              <a:t> </a:t>
            </a:r>
            <a:r>
              <a:rPr lang="pl-PL" sz="2400" b="1" dirty="0" smtClean="0"/>
              <a:t>na oświetlenie typu LED</a:t>
            </a:r>
            <a:r>
              <a:rPr lang="pl-PL" sz="2400" dirty="0" smtClean="0"/>
              <a:t>,</a:t>
            </a:r>
            <a:endParaRPr lang="pl-PL" sz="2400" strike="sngStrike" dirty="0" smtClean="0"/>
          </a:p>
          <a:p>
            <a:pPr lvl="0"/>
            <a:r>
              <a:rPr lang="pl-PL" sz="2400" b="1" dirty="0" smtClean="0"/>
              <a:t>wykonanie 3 instalacji fotowoltaicznych o mocy w zakresie 15-20 </a:t>
            </a:r>
            <a:r>
              <a:rPr lang="pl-PL" sz="2400" b="1" dirty="0" err="1" smtClean="0"/>
              <a:t>kWp</a:t>
            </a:r>
            <a:r>
              <a:rPr lang="pl-PL" sz="2400" dirty="0" smtClean="0"/>
              <a:t> każda - realizowanych przy współudziale mieszkańców </a:t>
            </a:r>
            <a:endParaRPr lang="pl-PL" sz="2400" strike="sngStrike" dirty="0" smtClean="0"/>
          </a:p>
          <a:p>
            <a:pPr lvl="0"/>
            <a:r>
              <a:rPr lang="pl-PL" sz="2400" b="1" dirty="0" smtClean="0"/>
              <a:t>wykonanie 4 stanowisk ładowania telefonów komórkowych </a:t>
            </a:r>
            <a:r>
              <a:rPr lang="pl-PL" sz="2400" dirty="0" smtClean="0"/>
              <a:t>usytuowanych w sąsiedztwie wież widokowych na terenie Gminy</a:t>
            </a:r>
          </a:p>
          <a:p>
            <a:pPr lvl="0">
              <a:buNone/>
            </a:pPr>
            <a:endParaRPr lang="pl-PL" sz="2400" strike="sngStrike" dirty="0" smtClean="0"/>
          </a:p>
          <a:p>
            <a:pPr>
              <a:buNone/>
            </a:pPr>
            <a:r>
              <a:rPr lang="pl-PL" sz="2400" b="1" dirty="0" smtClean="0"/>
              <a:t>     Łączny planowany koszt II etapu to: 6,86 </a:t>
            </a:r>
            <a:r>
              <a:rPr lang="pl-PL" sz="2400" b="1" dirty="0" err="1" smtClean="0"/>
              <a:t>mln</a:t>
            </a:r>
            <a:r>
              <a:rPr lang="pl-PL" sz="2400" b="1" dirty="0" smtClean="0"/>
              <a:t>. zł. </a:t>
            </a:r>
            <a:endParaRPr lang="pl-PL" sz="2400" b="1" dirty="0" smtClean="0"/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2400" b="1" dirty="0" smtClean="0"/>
              <a:t>     </a:t>
            </a:r>
            <a:endParaRPr lang="pl-PL" sz="2400" b="1" dirty="0" smtClean="0"/>
          </a:p>
          <a:p>
            <a:pPr lvl="0">
              <a:buNone/>
            </a:pPr>
            <a:endParaRPr lang="pl-PL" sz="2400" strike="sngStrike" dirty="0" smtClean="0"/>
          </a:p>
          <a:p>
            <a:pPr lvl="0">
              <a:buNone/>
            </a:pPr>
            <a:endParaRPr lang="pl-PL" sz="2400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/>
              <a:t>Kierunki dalszych działań – etap III</a:t>
            </a:r>
            <a:endParaRPr lang="pl-PL" sz="3200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06" y="1071546"/>
            <a:ext cx="9072594" cy="478634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pl-PL" sz="2400" b="1" dirty="0" smtClean="0"/>
              <a:t>W trzecim etapie</a:t>
            </a:r>
            <a:r>
              <a:rPr lang="pl-PL" sz="2400" dirty="0" smtClean="0"/>
              <a:t>, planuje się :</a:t>
            </a:r>
          </a:p>
          <a:p>
            <a:pPr lvl="0"/>
            <a:r>
              <a:rPr lang="pl-PL" sz="2400" b="1" dirty="0" smtClean="0"/>
              <a:t>poprawę stanu sieci elektrycznej średniego i niskiego napięcia</a:t>
            </a:r>
            <a:endParaRPr lang="pl-PL" sz="2400" strike="sngStrike" dirty="0" smtClean="0"/>
          </a:p>
          <a:p>
            <a:pPr lvl="0"/>
            <a:r>
              <a:rPr lang="pl-PL" sz="2400" b="1" dirty="0" smtClean="0"/>
              <a:t>zwiększenie dostępności sieci internetowej</a:t>
            </a:r>
            <a:r>
              <a:rPr lang="pl-PL" sz="2400" dirty="0" smtClean="0"/>
              <a:t> </a:t>
            </a:r>
            <a:r>
              <a:rPr lang="pl-PL" sz="2400" b="1" dirty="0" smtClean="0"/>
              <a:t>dla mieszkańców</a:t>
            </a:r>
            <a:endParaRPr lang="pl-PL" sz="2400" strike="sngStrike" dirty="0" smtClean="0"/>
          </a:p>
          <a:p>
            <a:pPr lvl="0"/>
            <a:r>
              <a:rPr lang="pl-PL" sz="2400" b="1" dirty="0" smtClean="0"/>
              <a:t>wykonanie sieci niewielkich elektrowni wodnych</a:t>
            </a:r>
            <a:r>
              <a:rPr lang="pl-PL" sz="2400" dirty="0" smtClean="0"/>
              <a:t> (w miejscach istniejących obiektów i innych miejscach dogodnych do tego celu). </a:t>
            </a:r>
            <a:endParaRPr lang="pl-PL" sz="2400" strike="sngStrike" dirty="0" smtClean="0"/>
          </a:p>
          <a:p>
            <a:pPr lvl="0"/>
            <a:r>
              <a:rPr lang="pl-PL" sz="2400" b="1" dirty="0" smtClean="0"/>
              <a:t>odtworzenie zakładu, który poza produkcją energii w dawnej technologii stanowiłby swoiste muzeum techniki oraz byłby obiektem turystycznym i krajoznawczym z połowy XX-w</a:t>
            </a:r>
            <a:r>
              <a:rPr lang="pl-PL" sz="2400" dirty="0" smtClean="0"/>
              <a:t>.</a:t>
            </a:r>
            <a:endParaRPr lang="pl-PL" sz="2400" strike="sngStrike" dirty="0" smtClean="0"/>
          </a:p>
          <a:p>
            <a:pPr lvl="0"/>
            <a:r>
              <a:rPr lang="pl-PL" sz="2400" b="1" dirty="0" smtClean="0"/>
              <a:t>wyłonienie obiektu komunalnego, gdzie zainstalowany zostanie system ogrzewania oparty na energii elektrycznej</a:t>
            </a:r>
            <a:r>
              <a:rPr lang="pl-PL" sz="2400" dirty="0" smtClean="0"/>
              <a:t>. </a:t>
            </a:r>
            <a:endParaRPr lang="pl-PL" sz="2400" strike="sngStrike" dirty="0" smtClean="0"/>
          </a:p>
          <a:p>
            <a:pPr lvl="0">
              <a:buNone/>
            </a:pPr>
            <a:endParaRPr lang="pl-PL" sz="2400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/>
              <a:t>Kierunki dalszych działań – etap III</a:t>
            </a:r>
            <a:endParaRPr lang="pl-PL" sz="3200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06" y="1071546"/>
            <a:ext cx="9072594" cy="5072098"/>
          </a:xfrm>
        </p:spPr>
        <p:txBody>
          <a:bodyPr>
            <a:noAutofit/>
          </a:bodyPr>
          <a:lstStyle/>
          <a:p>
            <a:pPr lvl="0"/>
            <a:r>
              <a:rPr lang="pl-PL" sz="2400" b="1" dirty="0" smtClean="0"/>
              <a:t>wyłonienie obiektu komunalnego, gdzie zainstalowany zostanie system ogrzewania oparty na pompach ciepła</a:t>
            </a:r>
            <a:r>
              <a:rPr lang="pl-PL" sz="2400" dirty="0" smtClean="0"/>
              <a:t>. </a:t>
            </a:r>
            <a:endParaRPr lang="pl-PL" sz="2400" strike="sngStrike" dirty="0" smtClean="0"/>
          </a:p>
          <a:p>
            <a:pPr lvl="0"/>
            <a:r>
              <a:rPr lang="pl-PL" sz="2400" b="1" dirty="0" smtClean="0"/>
              <a:t>budowę brykieciarni o mocy ok. 2 </a:t>
            </a:r>
            <a:r>
              <a:rPr lang="pl-PL" sz="2400" b="1" dirty="0" err="1" smtClean="0"/>
              <a:t>MWt</a:t>
            </a:r>
            <a:r>
              <a:rPr lang="pl-PL" sz="2400" b="1" dirty="0" smtClean="0"/>
              <a:t>/rok</a:t>
            </a:r>
            <a:r>
              <a:rPr lang="pl-PL" sz="2400" dirty="0" smtClean="0"/>
              <a:t> wykorzystującej odpady poprodukcyjne ze stolarni i tartaków zlokalizowanych na terenie Gminy. </a:t>
            </a:r>
            <a:endParaRPr lang="pl-PL" sz="2400" strike="sngStrike" dirty="0" smtClean="0"/>
          </a:p>
          <a:p>
            <a:pPr lvl="0"/>
            <a:r>
              <a:rPr lang="pl-PL" sz="2400" b="1" dirty="0" smtClean="0"/>
              <a:t>budowę </a:t>
            </a:r>
            <a:r>
              <a:rPr lang="pl-PL" sz="2400" b="1" dirty="0" err="1" smtClean="0"/>
              <a:t>biogazowni</a:t>
            </a:r>
            <a:r>
              <a:rPr lang="pl-PL" sz="2400" b="1" dirty="0" smtClean="0"/>
              <a:t> rolniczej o mocy 15 </a:t>
            </a:r>
            <a:r>
              <a:rPr lang="pl-PL" sz="2400" b="1" dirty="0" err="1" smtClean="0"/>
              <a:t>kW</a:t>
            </a:r>
            <a:r>
              <a:rPr lang="pl-PL" sz="2400" dirty="0" smtClean="0"/>
              <a:t> wykorzystującej materiał biologiczny i odpady z pobliskich gospodarstw rolnych zlokalizowanych na terenie Gminy. </a:t>
            </a:r>
            <a:endParaRPr lang="pl-PL" sz="2400" strike="sngStrike" dirty="0" smtClean="0"/>
          </a:p>
          <a:p>
            <a:pPr lvl="0">
              <a:buNone/>
            </a:pPr>
            <a:endParaRPr lang="pl-PL" sz="1400" strike="sngStrike" dirty="0" smtClean="0"/>
          </a:p>
          <a:p>
            <a:pPr>
              <a:buNone/>
            </a:pPr>
            <a:r>
              <a:rPr lang="pl-PL" sz="2400" b="1" dirty="0" smtClean="0"/>
              <a:t>     </a:t>
            </a:r>
            <a:r>
              <a:rPr lang="pl-PL" sz="2400" b="1" dirty="0" smtClean="0"/>
              <a:t>Łączny </a:t>
            </a:r>
            <a:r>
              <a:rPr lang="pl-PL" sz="2400" b="1" dirty="0" smtClean="0"/>
              <a:t>planowany koszt III etapu to: 8.7 </a:t>
            </a:r>
            <a:r>
              <a:rPr lang="pl-PL" sz="2400" b="1" dirty="0" err="1" smtClean="0"/>
              <a:t>mln</a:t>
            </a:r>
            <a:r>
              <a:rPr lang="pl-PL" sz="2400" b="1" dirty="0" smtClean="0"/>
              <a:t>. zł. </a:t>
            </a:r>
            <a:endParaRPr lang="pl-PL" sz="24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r>
              <a:rPr lang="pl-PL" sz="2400" b="1" dirty="0" smtClean="0"/>
              <a:t>     Całkowity planowany koszt wszystkich </a:t>
            </a:r>
            <a:r>
              <a:rPr lang="pl-PL" sz="2400" b="1" dirty="0" smtClean="0"/>
              <a:t>etapów wraz z opracowaniem studiów </a:t>
            </a:r>
            <a:r>
              <a:rPr lang="pl-PL" sz="2400" b="1" dirty="0" smtClean="0"/>
              <a:t>wykonalności to kwota: 20,76 </a:t>
            </a:r>
            <a:r>
              <a:rPr lang="pl-PL" sz="2400" b="1" dirty="0" err="1" smtClean="0"/>
              <a:t>mln</a:t>
            </a:r>
            <a:r>
              <a:rPr lang="pl-PL" sz="2400" b="1" dirty="0" smtClean="0"/>
              <a:t>. </a:t>
            </a:r>
            <a:r>
              <a:rPr lang="pl-PL" sz="2400" b="1" dirty="0" smtClean="0"/>
              <a:t>z</a:t>
            </a:r>
            <a:r>
              <a:rPr lang="pl-PL" sz="2400" b="1" dirty="0" smtClean="0"/>
              <a:t>ł.</a:t>
            </a:r>
            <a:endParaRPr lang="pl-PL" sz="2400" b="1" dirty="0" smtClean="0"/>
          </a:p>
          <a:p>
            <a:pPr lvl="0">
              <a:buNone/>
            </a:pPr>
            <a:endParaRPr lang="pl-PL" sz="2400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/>
              <a:t>Podsumowanie</a:t>
            </a:r>
            <a:endParaRPr lang="pl-PL" sz="3200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06" y="1071546"/>
            <a:ext cx="9072594" cy="4786346"/>
          </a:xfrm>
        </p:spPr>
        <p:txBody>
          <a:bodyPr>
            <a:noAutofit/>
          </a:bodyPr>
          <a:lstStyle/>
          <a:p>
            <a:r>
              <a:rPr lang="pl-PL" sz="2200" b="1" dirty="0" smtClean="0"/>
              <a:t>Tradycje pozyskiwania odnawialnej energii elektrycznej na terenie Gminy Ochotnica Dolna sięgają już przełomu XIX i XX w</a:t>
            </a:r>
            <a:r>
              <a:rPr lang="pl-PL" sz="2200" dirty="0" smtClean="0"/>
              <a:t>. </a:t>
            </a:r>
            <a:endParaRPr lang="pl-PL" sz="2200" strike="sngStrike" dirty="0" smtClean="0"/>
          </a:p>
          <a:p>
            <a:r>
              <a:rPr lang="pl-PL" sz="2200" dirty="0" smtClean="0"/>
              <a:t>Od kliku lat władze Gminy wraz z mieszkańcami prowadzą zakrojoną na szeroką skalę akcję dotyczącą instalacji odnawialnych źródeł energii mających na celu min.: ograniczenie zużycia prądu z sieci energetycznej, wyeliminowanie przerw w dostawie energii (spowodowanych częstymi awariami i przerwami w dostawie energii), ograniczenie zanieczyszczeń (szczególnie niskiej emisji) spowodowanych spalaniem paliw stałych w piecach.</a:t>
            </a:r>
            <a:endParaRPr lang="pl-PL" sz="2200" strike="sngStrike" dirty="0" smtClean="0"/>
          </a:p>
          <a:p>
            <a:r>
              <a:rPr lang="pl-PL" sz="2200" b="1" dirty="0" smtClean="0"/>
              <a:t>Na terenie Gminy Ochotnica Dolna w ostatnich latach wydatkowano blisko 12 mln złotych na inwestycje OZE i inwestycje/instalacje pozwalające na ograniczenie zużycia prądu z sieci energetycznej, wyeliminowanie przerw w dostawie energii jak również ograniczenie niskiej emisji (likwidacja smogu). </a:t>
            </a:r>
            <a:endParaRPr lang="pl-PL" sz="2200" strike="sngStrike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/>
              <a:t>Podsumowanie</a:t>
            </a:r>
            <a:endParaRPr lang="pl-PL" sz="3200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06" y="1071546"/>
            <a:ext cx="9072594" cy="5286412"/>
          </a:xfrm>
        </p:spPr>
        <p:txBody>
          <a:bodyPr>
            <a:noAutofit/>
          </a:bodyPr>
          <a:lstStyle/>
          <a:p>
            <a:r>
              <a:rPr lang="pl-PL" sz="2200" dirty="0" smtClean="0"/>
              <a:t>Posiadając tak wielki potencjał w regionie, wyróżniający naszą Gminę pod względem stopnia zaawansowania i dalekosiężnych planów, zrodziła się koncepcja aby przy współpracy z </a:t>
            </a:r>
            <a:r>
              <a:rPr lang="pl-PL" sz="2200" dirty="0" err="1" smtClean="0"/>
              <a:t>Klastrem</a:t>
            </a:r>
            <a:r>
              <a:rPr lang="pl-PL" sz="2200" dirty="0" smtClean="0"/>
              <a:t> Energii Zielone Podhale wyodrębnić nasz region jako częściowo samowystarczalny pod względem zaspokojenia potrzeb energetycznych.</a:t>
            </a:r>
            <a:endParaRPr lang="pl-PL" sz="2200" strike="sngStrike" dirty="0" smtClean="0"/>
          </a:p>
          <a:p>
            <a:r>
              <a:rPr lang="pl-PL" sz="2200" b="1" dirty="0" smtClean="0"/>
              <a:t>Wójt Gminy Ochotnica Dolna mając na uwadze powyższe plany, założenia, analizy i wyliczenia wnioskuje o wsparcie merytoryczne i finansowe, które pozwoli na realizacje tego pilotażowego i zarazem nowatorskiego w skali kraju przedsięwzięcia.</a:t>
            </a:r>
            <a:endParaRPr lang="pl-PL" sz="2200" strike="sngStrike" dirty="0" smtClean="0"/>
          </a:p>
          <a:p>
            <a:r>
              <a:rPr lang="pl-PL" sz="2200" dirty="0" smtClean="0"/>
              <a:t>Zapewniamy, że dołożymy wszelkich starań, aby dotrzymać realizacji i powodzenia projektu poprzez oddelegowanie odpowiednich kadr, organizację i koordynowanie działań </a:t>
            </a:r>
            <a:r>
              <a:rPr lang="pl-PL" sz="2200" dirty="0" err="1" smtClean="0"/>
              <a:t>Klastra</a:t>
            </a:r>
            <a:r>
              <a:rPr lang="pl-PL" sz="2200" dirty="0" smtClean="0"/>
              <a:t>, a także podniesienie świadomości społecznej mieszkańców, którzy są niezbędni do jego pełnej i świadomej realizacji.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l-PL" sz="3200" b="1" i="1" dirty="0" smtClean="0"/>
              <a:t>Ogólne dane o Gminie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Gmina Ochotnica Dolna położona jest </a:t>
            </a:r>
            <a:r>
              <a:rPr lang="pl-PL" sz="2400" b="1" dirty="0" smtClean="0"/>
              <a:t>w południowej części województwa małopolskiego w powiecie nowotarskim</a:t>
            </a:r>
            <a:r>
              <a:rPr lang="pl-PL" sz="2400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Gmina jest gminą wiejską o charakterze </a:t>
            </a:r>
            <a:r>
              <a:rPr lang="pl-PL" sz="2400" b="1" dirty="0" smtClean="0"/>
              <a:t>rolniczo-turystycznym</a:t>
            </a:r>
            <a:r>
              <a:rPr lang="pl-PL" sz="2400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100% powierzchni gminy stanowią obszary ochronny przyrody (Gorczański Park Narodowy wraz z otuliną, Popradzki Park Krajobrazowy wraz z otuliną, 6 obszarów Natura 2000, 2 rezerwaty przyrody, pomniki przyrody, Południowomałopolski Obszar Chronionego Krajobrazu)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gmina składa się z czterech sołectw: </a:t>
            </a:r>
            <a:r>
              <a:rPr lang="pl-PL" sz="2400" b="1" dirty="0" smtClean="0"/>
              <a:t>Ochotnica Górna, Ochotnica Dolna, Ochotnica Dolna-Młynne i Tylmanowa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powierzchnia: </a:t>
            </a:r>
            <a:r>
              <a:rPr lang="pl-PL" sz="2400" b="1" dirty="0" smtClean="0"/>
              <a:t>14.103 ha</a:t>
            </a:r>
            <a:endParaRPr lang="pl-PL" sz="2400" strike="sngStrike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liczba mieszkańców: </a:t>
            </a:r>
            <a:r>
              <a:rPr lang="pl-PL" sz="2400" b="1" dirty="0" smtClean="0"/>
              <a:t>8.557 osób</a:t>
            </a:r>
            <a:endParaRPr lang="pl-PL" sz="2400" strike="sngStrike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liczba budynków mieszkalnych: </a:t>
            </a:r>
            <a:r>
              <a:rPr lang="pl-PL" sz="2400" b="1" dirty="0" smtClean="0"/>
              <a:t>2.426 szt. </a:t>
            </a:r>
            <a:endParaRPr lang="pl-PL" sz="2400" strike="sngStrike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liczba budynków komunalnych: </a:t>
            </a:r>
            <a:r>
              <a:rPr lang="pl-PL" sz="2400" b="1" dirty="0" smtClean="0"/>
              <a:t>25 szt. </a:t>
            </a:r>
            <a:endParaRPr lang="pl-PL" sz="2400" strike="sngStrike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średnioroczne zużycie energii elektrycznej w budynkach komunalnych i na oświetlenie drogowe: </a:t>
            </a:r>
            <a:r>
              <a:rPr lang="pl-PL" sz="2400" b="1" dirty="0" smtClean="0"/>
              <a:t>1.000.000 </a:t>
            </a:r>
            <a:r>
              <a:rPr lang="pl-PL" sz="2400" b="1" dirty="0" err="1" smtClean="0"/>
              <a:t>kWh</a:t>
            </a:r>
            <a:r>
              <a:rPr lang="pl-PL" sz="2400" dirty="0" smtClean="0"/>
              <a:t> (dane z roku 2015)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maksymalne miesięczne obciążenie terenu Gminy: </a:t>
            </a:r>
            <a:r>
              <a:rPr lang="pl-PL" sz="2400" b="1" dirty="0" smtClean="0"/>
              <a:t>1,6 MW</a:t>
            </a:r>
          </a:p>
          <a:p>
            <a:pPr lvl="0"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/>
          </a:p>
        </p:txBody>
      </p:sp>
      <p:pic>
        <p:nvPicPr>
          <p:cNvPr id="5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/>
              <a:t>Podsumowanie</a:t>
            </a:r>
            <a:endParaRPr lang="pl-PL" sz="3200" strike="sngStrike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8914" name="Picture 2" descr="C:\Users\ECO\Desktop\Prezentacja Klaster Energii\dia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60575" cy="5143536"/>
          </a:xfrm>
          <a:prstGeom prst="rect">
            <a:avLst/>
          </a:prstGeom>
          <a:noFill/>
        </p:spPr>
      </p:pic>
      <p:pic>
        <p:nvPicPr>
          <p:cNvPr id="5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 anchor="ctr"/>
          <a:lstStyle/>
          <a:p>
            <a:pPr algn="ctr">
              <a:spcBef>
                <a:spcPts val="0"/>
              </a:spcBef>
              <a:buNone/>
            </a:pPr>
            <a:r>
              <a:rPr lang="pl-PL" dirty="0" smtClean="0"/>
              <a:t>Dziękuję za uwagę</a:t>
            </a:r>
          </a:p>
        </p:txBody>
      </p:sp>
      <p:pic>
        <p:nvPicPr>
          <p:cNvPr id="4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Autofit/>
          </a:bodyPr>
          <a:lstStyle/>
          <a:p>
            <a:r>
              <a:rPr lang="pl-PL" sz="3200" b="1" i="1" dirty="0" smtClean="0"/>
              <a:t>Położenie gminy </a:t>
            </a:r>
            <a:endParaRPr lang="pl-PL" sz="3200" dirty="0"/>
          </a:p>
        </p:txBody>
      </p:sp>
      <p:pic>
        <p:nvPicPr>
          <p:cNvPr id="11" name="Symbol zastępczy zawartości 10" descr="nowotarsk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574" t="8009" r="19296" b="11904"/>
          <a:stretch>
            <a:fillRect/>
          </a:stretch>
        </p:blipFill>
        <p:spPr>
          <a:xfrm>
            <a:off x="142876" y="3714752"/>
            <a:ext cx="2628918" cy="2286016"/>
          </a:xfrm>
          <a:ln w="12700">
            <a:solidFill>
              <a:schemeClr val="tx1"/>
            </a:solidFill>
          </a:ln>
        </p:spPr>
      </p:pic>
      <p:pic>
        <p:nvPicPr>
          <p:cNvPr id="13" name="Obraz 12" descr="ochotnica.jpeg"/>
          <p:cNvPicPr>
            <a:picLocks noChangeAspect="1"/>
          </p:cNvPicPr>
          <p:nvPr/>
        </p:nvPicPr>
        <p:blipFill>
          <a:blip r:embed="rId3" cstate="print"/>
          <a:srcRect l="7928" t="4204" r="5854" b="8909"/>
          <a:stretch>
            <a:fillRect/>
          </a:stretch>
        </p:blipFill>
        <p:spPr>
          <a:xfrm>
            <a:off x="2928926" y="1714488"/>
            <a:ext cx="6114862" cy="43577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Obraz 13" descr="polska.jpeg"/>
          <p:cNvPicPr>
            <a:picLocks noChangeAspect="1"/>
          </p:cNvPicPr>
          <p:nvPr/>
        </p:nvPicPr>
        <p:blipFill>
          <a:blip r:embed="rId4" cstate="print"/>
          <a:srcRect l="19820" t="8408" r="22702" b="14515"/>
          <a:stretch>
            <a:fillRect/>
          </a:stretch>
        </p:blipFill>
        <p:spPr>
          <a:xfrm>
            <a:off x="214282" y="1214422"/>
            <a:ext cx="2335373" cy="2214578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285884" y="5214950"/>
            <a:ext cx="5000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cxnSp>
        <p:nvCxnSpPr>
          <p:cNvPr id="25" name="Łącznik prosty 24"/>
          <p:cNvCxnSpPr/>
          <p:nvPr/>
        </p:nvCxnSpPr>
        <p:spPr>
          <a:xfrm rot="5400000" flipH="1" flipV="1">
            <a:off x="357190" y="2643182"/>
            <a:ext cx="3500462" cy="1643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1285884" y="5572140"/>
            <a:ext cx="1643074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endCxn id="11" idx="0"/>
          </p:cNvCxnSpPr>
          <p:nvPr/>
        </p:nvCxnSpPr>
        <p:spPr>
          <a:xfrm rot="5400000">
            <a:off x="1264438" y="3407586"/>
            <a:ext cx="500064" cy="1142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34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 smtClean="0"/>
              <a:t>Opis </a:t>
            </a:r>
            <a:r>
              <a:rPr lang="pl-PL" sz="3200" b="1" i="1" dirty="0" err="1" smtClean="0"/>
              <a:t>Klastra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Autofit/>
          </a:bodyPr>
          <a:lstStyle/>
          <a:p>
            <a:pPr marL="1588" indent="-1588">
              <a:spcBef>
                <a:spcPts val="0"/>
              </a:spcBef>
              <a:buNone/>
            </a:pPr>
            <a:r>
              <a:rPr lang="pl-PL" sz="1500" dirty="0" smtClean="0"/>
              <a:t>Struktura partnerska </a:t>
            </a:r>
            <a:r>
              <a:rPr lang="pl-PL" sz="1500" dirty="0" err="1" smtClean="0"/>
              <a:t>Klastra</a:t>
            </a:r>
            <a:r>
              <a:rPr lang="pl-PL" sz="1500" dirty="0" smtClean="0"/>
              <a:t> Energii Wirtualna Zielona Elektrownia Ochotnica oparta jest na założeniu, iż koordynatorem i jednocześnie partnerem wiodącym będzie jednostka samorządu terytorialnego - Gmina Ochotnica Dolna.</a:t>
            </a:r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r>
              <a:rPr lang="pl-PL" sz="1500" dirty="0" smtClean="0"/>
              <a:t>Partnerami </a:t>
            </a:r>
            <a:r>
              <a:rPr lang="pl-PL" sz="1500" dirty="0" err="1" smtClean="0"/>
              <a:t>Klastra</a:t>
            </a:r>
            <a:r>
              <a:rPr lang="pl-PL" sz="1500" dirty="0" smtClean="0"/>
              <a:t> będą:</a:t>
            </a:r>
          </a:p>
          <a:p>
            <a:pPr marL="180975" indent="-180975"/>
            <a:r>
              <a:rPr lang="pl-PL" sz="1500" dirty="0" smtClean="0"/>
              <a:t>mieszkańcy gminy posiadający OZE,</a:t>
            </a:r>
          </a:p>
          <a:p>
            <a:pPr marL="180975" indent="-180975"/>
            <a:r>
              <a:rPr lang="pl-PL" sz="1500" dirty="0" smtClean="0"/>
              <a:t>jednostki podległe Gminie posiadające OZE,</a:t>
            </a:r>
          </a:p>
          <a:p>
            <a:pPr marL="180975" indent="-180975"/>
            <a:r>
              <a:rPr lang="pl-PL" sz="1500" dirty="0" smtClean="0"/>
              <a:t>Klaster Energii Zielone Podhale.</a:t>
            </a:r>
          </a:p>
          <a:p>
            <a:pPr marL="180975" indent="-180975"/>
            <a:r>
              <a:rPr lang="pl-PL" sz="1500" dirty="0" smtClean="0"/>
              <a:t>TAURON Dystrybucja S.A. (obecnie prowadzone są ustalenia i negocjacje).</a:t>
            </a:r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r>
              <a:rPr lang="pl-PL" sz="1500" dirty="0" smtClean="0"/>
              <a:t>W następnych etapach planowane jest włączenie do </a:t>
            </a:r>
            <a:r>
              <a:rPr lang="pl-PL" sz="1500" dirty="0" err="1" smtClean="0"/>
              <a:t>Klastra</a:t>
            </a:r>
            <a:r>
              <a:rPr lang="pl-PL" sz="1500" dirty="0" smtClean="0"/>
              <a:t> kolejnych partnerów </a:t>
            </a:r>
            <a:r>
              <a:rPr lang="pl-PL" sz="1500" dirty="0" err="1" smtClean="0"/>
              <a:t>m.in</a:t>
            </a:r>
            <a:r>
              <a:rPr lang="pl-PL" sz="1500" dirty="0" smtClean="0"/>
              <a:t>:</a:t>
            </a:r>
          </a:p>
          <a:p>
            <a:pPr marL="180975" indent="-180975"/>
            <a:r>
              <a:rPr lang="pl-PL" sz="1500" dirty="0" smtClean="0"/>
              <a:t>TAURON Eko- Energia Sp. z o.o.,</a:t>
            </a:r>
          </a:p>
          <a:p>
            <a:pPr marL="180975" indent="-180975"/>
            <a:r>
              <a:rPr lang="pl-PL" sz="1500" dirty="0" smtClean="0"/>
              <a:t>ZEW Niedzica S.A.,</a:t>
            </a:r>
          </a:p>
          <a:p>
            <a:pPr marL="1588" indent="-1588">
              <a:buNone/>
            </a:pPr>
            <a:r>
              <a:rPr lang="pl-PL" sz="1500" dirty="0" smtClean="0"/>
              <a:t>którzy to partnerzy posiadają wiedzę i potencjał techniczny szczególnie w zakresie małych elektrowni wodnych, których budowa jest planowana w kolejnym etapie inwestycji klastrowych.</a:t>
            </a:r>
          </a:p>
          <a:p>
            <a:pPr>
              <a:buNone/>
            </a:pPr>
            <a:endParaRPr lang="pl-PL" sz="1500" dirty="0" smtClean="0"/>
          </a:p>
          <a:p>
            <a:pPr marL="1588" indent="-1588">
              <a:buNone/>
            </a:pPr>
            <a:endParaRPr lang="pl-PL" sz="1500" strike="sngStrike" dirty="0" smtClean="0"/>
          </a:p>
        </p:txBody>
      </p:sp>
      <p:pic>
        <p:nvPicPr>
          <p:cNvPr id="4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5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 smtClean="0"/>
              <a:t>Opis </a:t>
            </a:r>
            <a:r>
              <a:rPr lang="pl-PL" sz="3200" b="1" i="1" dirty="0" err="1" smtClean="0"/>
              <a:t>Klastra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Autofit/>
          </a:bodyPr>
          <a:lstStyle/>
          <a:p>
            <a:pPr marL="1588" indent="-1588">
              <a:buNone/>
            </a:pPr>
            <a:r>
              <a:rPr lang="pl-PL" sz="1500" dirty="0" smtClean="0"/>
              <a:t>Zgodnie z ogólnymi założeniami projektu odbiorcami energii wytworzonej w </a:t>
            </a:r>
            <a:r>
              <a:rPr lang="pl-PL" sz="1500" dirty="0" err="1" smtClean="0"/>
              <a:t>Klastrze</a:t>
            </a:r>
            <a:r>
              <a:rPr lang="pl-PL" sz="1500" dirty="0" smtClean="0"/>
              <a:t> będą w głównej mierze mieszkańcy, przedsiębiorcy, samorząd gminny wraz z całym zapleczem komunalnym (szkoły, ośrodki zdrowia, budynki kultury, zakład gospodarki komunalnej, pomieszczenia socjalne itp.).</a:t>
            </a:r>
          </a:p>
          <a:p>
            <a:pPr marL="1588" indent="-1588">
              <a:buNone/>
            </a:pPr>
            <a:endParaRPr lang="pl-PL" sz="1500" dirty="0" smtClean="0"/>
          </a:p>
          <a:p>
            <a:pPr marL="1588" indent="-1588">
              <a:buNone/>
            </a:pPr>
            <a:r>
              <a:rPr lang="pl-PL" sz="1500" dirty="0" smtClean="0"/>
              <a:t>Zgodnie z ideą </a:t>
            </a:r>
            <a:r>
              <a:rPr lang="pl-PL" sz="1500" dirty="0" err="1" smtClean="0"/>
              <a:t>Klastra</a:t>
            </a:r>
            <a:r>
              <a:rPr lang="pl-PL" sz="1500" dirty="0" smtClean="0"/>
              <a:t> wytworzona na terenie Gminy Ochotnica Dolna energia elektryczna będzie zużyta/spożytkowana lokalnie - bez konieczności jej przesyłania na dalekie odległości.</a:t>
            </a:r>
          </a:p>
          <a:p>
            <a:pPr marL="1588" indent="-1588">
              <a:buNone/>
            </a:pPr>
            <a:r>
              <a:rPr lang="pl-PL" sz="1500" dirty="0" smtClean="0"/>
              <a:t>Projekt zakłada, że nadmiar energii wytworzony w poszczególnych punktach wytwarzania energii zostanie zmagazynowany w zasobnikach energii lub wprowadzony do systemu elektroenergetycznego.</a:t>
            </a:r>
          </a:p>
          <a:p>
            <a:pPr marL="1588" indent="-1588">
              <a:buNone/>
            </a:pPr>
            <a:endParaRPr lang="pl-PL" sz="1500" dirty="0" smtClean="0"/>
          </a:p>
          <a:p>
            <a:pPr marL="1588" indent="-1588">
              <a:buNone/>
            </a:pPr>
            <a:r>
              <a:rPr lang="pl-PL" sz="1500" dirty="0" smtClean="0"/>
              <a:t>Pozostał cele tworzenia </a:t>
            </a:r>
            <a:r>
              <a:rPr lang="pl-PL" sz="1500" dirty="0" err="1" smtClean="0"/>
              <a:t>klastra</a:t>
            </a:r>
            <a:r>
              <a:rPr lang="pl-PL" sz="1500" dirty="0" smtClean="0"/>
              <a:t> to:</a:t>
            </a:r>
          </a:p>
          <a:p>
            <a:pPr marL="180975" lvl="0" indent="-180975"/>
            <a:r>
              <a:rPr lang="pl-PL" sz="1500" dirty="0" smtClean="0"/>
              <a:t>ograniczenie zużycia prądu z sieci energetycznej, </a:t>
            </a:r>
            <a:endParaRPr lang="pl-PL" sz="1500" strike="sngStrike" dirty="0" smtClean="0"/>
          </a:p>
          <a:p>
            <a:pPr marL="180975" lvl="0" indent="-180975"/>
            <a:r>
              <a:rPr lang="pl-PL" sz="1500" dirty="0" smtClean="0"/>
              <a:t>wyeliminowanie przerw w dostawie energii (spowodowanych częstymi awariami i przerwami w dostawie energii),</a:t>
            </a:r>
            <a:endParaRPr lang="pl-PL" sz="1500" strike="sngStrike" dirty="0" smtClean="0"/>
          </a:p>
          <a:p>
            <a:pPr marL="180975" lvl="0" indent="-180975"/>
            <a:r>
              <a:rPr lang="pl-PL" sz="1500" dirty="0" smtClean="0"/>
              <a:t>ograniczenie zanieczyszczeń (szczególnie niskiej emisji) spowodowanych spalaniem paliw stałych w piecach, emitujących znaczne ilości trujących związków chemicznych do atmosfery.</a:t>
            </a:r>
          </a:p>
          <a:p>
            <a:pPr marL="1588" indent="-1588">
              <a:buNone/>
            </a:pPr>
            <a:endParaRPr lang="pl-PL" sz="1500" strike="sngStrike" dirty="0" smtClean="0"/>
          </a:p>
        </p:txBody>
      </p:sp>
      <p:pic>
        <p:nvPicPr>
          <p:cNvPr id="4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5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1438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prstClr val="black"/>
                </a:solidFill>
              </a:rPr>
              <a:t>OZE na terenie gminy - stan obecny</a:t>
            </a:r>
            <a:endParaRPr lang="pl-PL" sz="3200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525963"/>
          </a:xfrm>
        </p:spPr>
        <p:txBody>
          <a:bodyPr>
            <a:normAutofit/>
          </a:bodyPr>
          <a:lstStyle/>
          <a:p>
            <a:pPr lvl="0"/>
            <a:r>
              <a:rPr lang="pl-PL" sz="2400" b="1" dirty="0" smtClean="0"/>
              <a:t>farma fotowoltaiczna zasilająca oczyszczalnię ścieków w m. Tylmanowa </a:t>
            </a:r>
            <a:r>
              <a:rPr lang="pl-PL" sz="2400" dirty="0" smtClean="0"/>
              <a:t>o mocy znamionowej nie mniejszej niż 199,92 </a:t>
            </a:r>
            <a:r>
              <a:rPr lang="pl-PL" sz="2400" dirty="0" err="1" smtClean="0"/>
              <a:t>kWp</a:t>
            </a:r>
            <a:r>
              <a:rPr lang="pl-PL" sz="2400" dirty="0" smtClean="0"/>
              <a:t> wraz z systemem magazynowania energii w technologii litowo – jonowej o pojemności 120 </a:t>
            </a:r>
            <a:r>
              <a:rPr lang="pl-PL" sz="2400" dirty="0" err="1" smtClean="0"/>
              <a:t>kWh</a:t>
            </a:r>
            <a:r>
              <a:rPr lang="pl-PL" sz="2400" dirty="0" smtClean="0"/>
              <a:t>.</a:t>
            </a:r>
            <a:endParaRPr lang="pl-PL" sz="2400" strike="sngStrike" dirty="0" smtClean="0"/>
          </a:p>
          <a:p>
            <a:pPr>
              <a:buNone/>
            </a:pPr>
            <a:endParaRPr lang="pl-PL" sz="2400" dirty="0"/>
          </a:p>
        </p:txBody>
      </p:sp>
      <p:pic>
        <p:nvPicPr>
          <p:cNvPr id="1026" name="Picture 2" descr="IMG_78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686"/>
            <a:ext cx="3598863" cy="2393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 descr="IMG_91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6"/>
            <a:ext cx="3638550" cy="241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7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prstClr val="black"/>
                </a:solidFill>
              </a:rPr>
              <a:t>OZE na terenie gminy - stan obecny</a:t>
            </a:r>
            <a:endParaRPr lang="pl-PL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4525963"/>
          </a:xfrm>
        </p:spPr>
        <p:txBody>
          <a:bodyPr>
            <a:normAutofit/>
          </a:bodyPr>
          <a:lstStyle/>
          <a:p>
            <a:pPr lvl="0"/>
            <a:r>
              <a:rPr lang="pl-PL" sz="2400" b="1" dirty="0" smtClean="0"/>
              <a:t>instalacja fotowoltaiczna na budynku Zespołu Szkolno – Przedszkolnego im. </a:t>
            </a:r>
            <a:r>
              <a:rPr lang="pl-PL" sz="2400" b="1" dirty="0" err="1" smtClean="0"/>
              <a:t>mjra</a:t>
            </a:r>
            <a:r>
              <a:rPr lang="pl-PL" sz="2400" b="1" dirty="0" smtClean="0"/>
              <a:t> Henryka Sucharskiego w Tylmanowej</a:t>
            </a: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o mocy znamionowej nie mniejszej niż 22,54 </a:t>
            </a:r>
            <a:r>
              <a:rPr lang="pl-PL" sz="2400" dirty="0" err="1" smtClean="0"/>
              <a:t>kWp</a:t>
            </a:r>
            <a:r>
              <a:rPr lang="pl-PL" sz="2400" dirty="0" smtClean="0"/>
              <a:t>.</a:t>
            </a:r>
            <a:endParaRPr lang="pl-PL" sz="2400" strike="sngStrike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786314" y="2714620"/>
          <a:ext cx="3705225" cy="2447925"/>
        </p:xfrm>
        <a:graphic>
          <a:graphicData uri="http://schemas.openxmlformats.org/presentationml/2006/ole">
            <p:oleObj spid="_x0000_s19459" name="PHOTO-PAINT" r:id="rId3" imgW="9752381" imgH="6504762" progId="">
              <p:embed/>
            </p:oleObj>
          </a:graphicData>
        </a:graphic>
      </p:graphicFrame>
      <p:pic>
        <p:nvPicPr>
          <p:cNvPr id="7" name="Picture 2" descr="IMG_97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714620"/>
            <a:ext cx="3736975" cy="24907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9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prstClr val="black"/>
                </a:solidFill>
              </a:rPr>
              <a:t>OZE na terenie gminy - stan obecny</a:t>
            </a:r>
            <a:endParaRPr lang="pl-PL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pl-PL" sz="2400" b="1" dirty="0" smtClean="0"/>
              <a:t>120 sztuk "wyspowych" instalacji fotowoltaicznych o mocy 2 </a:t>
            </a:r>
            <a:r>
              <a:rPr lang="pl-PL" sz="2400" b="1" dirty="0" err="1" smtClean="0"/>
              <a:t>kWp</a:t>
            </a:r>
            <a:r>
              <a:rPr lang="pl-PL" sz="2400" dirty="0" smtClean="0"/>
              <a:t> każda. Instalacja przeznaczona jest wyłącznie do podgrzewania ciepłej wody użytkowej w budynkach mieszkalnych. Celem instalacji jest ograniczenie niskiej emisji poprzez wyeliminowanie/ograniczenie spalania paliw w celu ogrzewania ciepłej wody użytkowej w okresie marzec - wrzesień.</a:t>
            </a:r>
            <a:endParaRPr lang="pl-PL" sz="2400" strike="sngStrike" dirty="0" smtClean="0"/>
          </a:p>
          <a:p>
            <a:pPr lvl="0"/>
            <a:r>
              <a:rPr lang="pl-PL" sz="2400" dirty="0" smtClean="0"/>
              <a:t>Modernizacja oświetlenia ulicznego - </a:t>
            </a:r>
            <a:r>
              <a:rPr lang="pl-PL" sz="2400" b="1" dirty="0" smtClean="0"/>
              <a:t>wymiana źródeł oświetlenia ulicznego na energooszczędne </a:t>
            </a:r>
            <a:r>
              <a:rPr lang="pl-PL" sz="2400" dirty="0" smtClean="0"/>
              <a:t>(457 szt. + 50 szt.)</a:t>
            </a:r>
            <a:r>
              <a:rPr lang="pl-PL" sz="2400" b="1" dirty="0" smtClean="0"/>
              <a:t> </a:t>
            </a:r>
            <a:r>
              <a:rPr lang="pl-PL" sz="2400" dirty="0" smtClean="0"/>
              <a:t>na terenie całej Gminy</a:t>
            </a:r>
            <a:r>
              <a:rPr lang="pl-PL" sz="2400" b="1" dirty="0" smtClean="0"/>
              <a:t> </a:t>
            </a:r>
            <a:endParaRPr lang="pl-PL" sz="2400" strike="sngStrike" dirty="0" smtClean="0"/>
          </a:p>
          <a:p>
            <a:pPr lvl="0"/>
            <a:r>
              <a:rPr lang="pl-PL" sz="2400" b="1" dirty="0" smtClean="0"/>
              <a:t>Agregaty energii elektrycznej o param. 30kVA , 40 </a:t>
            </a:r>
            <a:r>
              <a:rPr lang="pl-PL" sz="2400" b="1" dirty="0" err="1" smtClean="0"/>
              <a:t>kVA</a:t>
            </a:r>
            <a:r>
              <a:rPr lang="pl-PL" sz="2400" b="1" dirty="0" smtClean="0"/>
              <a:t>,</a:t>
            </a:r>
            <a:r>
              <a:rPr lang="pl-PL" sz="2400" dirty="0" smtClean="0"/>
              <a:t> </a:t>
            </a:r>
            <a:r>
              <a:rPr lang="pl-PL" sz="2400" b="1" dirty="0" smtClean="0"/>
              <a:t>60 </a:t>
            </a:r>
            <a:r>
              <a:rPr lang="pl-PL" sz="2400" b="1" dirty="0" err="1" smtClean="0"/>
              <a:t>kVA</a:t>
            </a:r>
            <a:r>
              <a:rPr lang="pl-PL" sz="2400" b="1" dirty="0" smtClean="0"/>
              <a:t> i 100 </a:t>
            </a:r>
            <a:r>
              <a:rPr lang="pl-PL" sz="2400" b="1" dirty="0" err="1" smtClean="0"/>
              <a:t>kVA</a:t>
            </a:r>
            <a:r>
              <a:rPr lang="pl-PL" sz="2400" b="1" dirty="0" smtClean="0"/>
              <a:t> </a:t>
            </a:r>
            <a:r>
              <a:rPr lang="pl-PL" sz="2400" dirty="0" smtClean="0"/>
              <a:t>zainstalowane w budynkach komunalnych,</a:t>
            </a:r>
            <a:endParaRPr lang="pl-PL" sz="2400" strike="sngStrike" dirty="0" smtClean="0"/>
          </a:p>
          <a:p>
            <a:pPr lvl="0"/>
            <a:r>
              <a:rPr lang="pl-PL" sz="2400" dirty="0" smtClean="0"/>
              <a:t>Indywidualne instalacje do podgrzewania wody </a:t>
            </a:r>
            <a:r>
              <a:rPr lang="pl-PL" sz="2400" b="1" dirty="0" smtClean="0"/>
              <a:t>- kolektory słoneczne</a:t>
            </a:r>
            <a:r>
              <a:rPr lang="pl-PL" sz="2400" dirty="0" smtClean="0"/>
              <a:t> - szacunkowa ilość 50 szt. instalacji,</a:t>
            </a:r>
          </a:p>
          <a:p>
            <a:pPr lvl="0"/>
            <a:r>
              <a:rPr lang="pl-PL" sz="2400" dirty="0" smtClean="0"/>
              <a:t>Nowoczesne </a:t>
            </a:r>
            <a:r>
              <a:rPr lang="pl-PL" sz="2400" b="1" dirty="0" smtClean="0"/>
              <a:t>piece retortowe do spalania paliw stałych </a:t>
            </a:r>
            <a:r>
              <a:rPr lang="pl-PL" sz="2400" dirty="0" smtClean="0"/>
              <a:t>- </a:t>
            </a:r>
            <a:r>
              <a:rPr lang="pl-PL" sz="2400" dirty="0" err="1" smtClean="0"/>
              <a:t>ekogroszek</a:t>
            </a:r>
            <a:r>
              <a:rPr lang="pl-PL" sz="2400" dirty="0" smtClean="0"/>
              <a:t>, </a:t>
            </a:r>
            <a:r>
              <a:rPr lang="pl-PL" sz="2400" dirty="0" err="1" smtClean="0"/>
              <a:t>pelet</a:t>
            </a:r>
            <a:r>
              <a:rPr lang="pl-PL" sz="2400" dirty="0" smtClean="0"/>
              <a:t> (ogrzewanie ciepłej wody użytkowej i ogrzewanie mieszkań) -  szacunkowa ilość 50 szt.</a:t>
            </a:r>
            <a:endParaRPr lang="pl-PL" sz="2400" strike="sngStrike" dirty="0" smtClean="0"/>
          </a:p>
          <a:p>
            <a:pPr lvl="0"/>
            <a:r>
              <a:rPr lang="pl-PL" sz="2400" b="1" dirty="0" smtClean="0"/>
              <a:t>Pompy ciepła</a:t>
            </a:r>
            <a:r>
              <a:rPr lang="pl-PL" sz="2400" dirty="0" smtClean="0"/>
              <a:t> (głównie ogrzewanie ciepłej wody użytkowej, sporadycznie ogrzewanie mieszkań) -  szacunkowa ilość 20 szt.</a:t>
            </a:r>
            <a:endParaRPr lang="pl-PL" sz="2400" strike="sngStrike" dirty="0" smtClean="0"/>
          </a:p>
          <a:p>
            <a:pPr lvl="0">
              <a:buNone/>
            </a:pPr>
            <a:endParaRPr lang="pl-PL" sz="2400" strike="sngStrike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8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9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prstClr val="black"/>
                </a:solidFill>
              </a:rPr>
              <a:t>OZE na terenie gminy - stan obecny</a:t>
            </a:r>
            <a:endParaRPr lang="pl-PL" strike="sngStrik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2400" dirty="0" smtClean="0"/>
              <a:t>Obecnie realizowana jest inwestycja polegająca na wykonaniu </a:t>
            </a:r>
            <a:r>
              <a:rPr lang="pl-PL" sz="2400" b="1" dirty="0" smtClean="0"/>
              <a:t>589 sztuk </a:t>
            </a:r>
            <a:r>
              <a:rPr lang="pl-PL" sz="2400" b="1" dirty="0" err="1" smtClean="0"/>
              <a:t>mikroinstalacji</a:t>
            </a:r>
            <a:r>
              <a:rPr lang="pl-PL" sz="2400" b="1" dirty="0" smtClean="0"/>
              <a:t> fotowoltaicznych do grzania wody (z możliwością oddawania nadwyżki wyprodukowanej energii elektrycznej do sieci) o mocy 2,0 </a:t>
            </a:r>
            <a:r>
              <a:rPr lang="pl-PL" sz="2400" b="1" dirty="0" err="1" smtClean="0"/>
              <a:t>kWp</a:t>
            </a:r>
            <a:r>
              <a:rPr lang="pl-PL" sz="2400" dirty="0" smtClean="0"/>
              <a:t> każda. Celem instalacji jest ograniczenie niskiej emisji poprzez wyeliminowanie/ograniczenie spalania paliw w celu grzania wody w okresie marzec - wrzesień oraz oddanie nadwyżek energii elektrycznej do sieci/zużycie na potrzeby własne gospodarstwa domowego.</a:t>
            </a:r>
            <a:endParaRPr lang="pl-PL" sz="2400" strike="sngStrike" dirty="0" smtClean="0"/>
          </a:p>
          <a:p>
            <a:pPr algn="just"/>
            <a:r>
              <a:rPr lang="pl-PL" sz="2400" dirty="0" smtClean="0"/>
              <a:t>Dodatkowo w związku z oszczędnościami wynikłymi w trakcie postępowania przetargowego, Gmina planuje zwiększenie efektywności montowanych instalacji oraz </a:t>
            </a:r>
            <a:r>
              <a:rPr lang="pl-PL" sz="2400" b="1" dirty="0" smtClean="0"/>
              <a:t>wykonanie dodatkowych instalacji fotowoltaicznych w ilości 137 szt.</a:t>
            </a:r>
            <a:endParaRPr lang="pl-PL" sz="2400" strike="sngStrike" dirty="0" smtClean="0"/>
          </a:p>
          <a:p>
            <a:pPr algn="just"/>
            <a:r>
              <a:rPr lang="pl-PL" sz="2400" b="1" dirty="0" smtClean="0"/>
              <a:t>Łączna planowana ilość </a:t>
            </a:r>
            <a:r>
              <a:rPr lang="pl-PL" sz="2400" b="1" dirty="0" err="1" smtClean="0"/>
              <a:t>mikroinstalacji</a:t>
            </a:r>
            <a:r>
              <a:rPr lang="pl-PL" sz="2400" b="1" dirty="0" smtClean="0"/>
              <a:t>, które zostaną zrealizowane do końca 2017 r. to 726 szt.</a:t>
            </a:r>
            <a:endParaRPr lang="pl-PL" sz="2400" strike="sngStrike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Picture 2" descr="Znalezione obrazy dla zapytania herb gminy ocho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500066" cy="556667"/>
          </a:xfrm>
          <a:prstGeom prst="rect">
            <a:avLst/>
          </a:prstGeom>
          <a:noFill/>
        </p:spPr>
      </p:pic>
      <p:pic>
        <p:nvPicPr>
          <p:cNvPr id="6" name="Picture 2" descr="http://www.zielonepodhale.agh.edu.pl/uploads/RTEmagicC_zielone-podhale-napisy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744" y="142852"/>
            <a:ext cx="657020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GeoInvest_PU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EcoGeoInvest_PUA</Template>
  <TotalTime>498</TotalTime>
  <Words>1429</Words>
  <Application>Microsoft Office PowerPoint</Application>
  <PresentationFormat>Pokaz na ekranie (4:3)</PresentationFormat>
  <Paragraphs>119</Paragraphs>
  <Slides>21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EcoGeoInvest_PUA</vt:lpstr>
      <vt:lpstr>PHOTO-PAINT</vt:lpstr>
      <vt:lpstr>WIRTUALNA  ZIELONA ELEKTROWNIA OCHOTNICA  (WZE OCHOTNICA)</vt:lpstr>
      <vt:lpstr>Ogólne dane o Gminie</vt:lpstr>
      <vt:lpstr>Położenie gminy </vt:lpstr>
      <vt:lpstr>Opis Klastra</vt:lpstr>
      <vt:lpstr>Opis Klastra</vt:lpstr>
      <vt:lpstr>OZE na terenie gminy - stan obecny</vt:lpstr>
      <vt:lpstr>OZE na terenie gminy - stan obecny</vt:lpstr>
      <vt:lpstr>OZE na terenie gminy - stan obecny</vt:lpstr>
      <vt:lpstr>OZE na terenie gminy - stan obecny</vt:lpstr>
      <vt:lpstr>OZE na terenie gminy - stan obecny</vt:lpstr>
      <vt:lpstr>Dalsze działania Gminy</vt:lpstr>
      <vt:lpstr>Kierunki dalszych działań – etap I</vt:lpstr>
      <vt:lpstr>Kierunki dalszych działań – etap I</vt:lpstr>
      <vt:lpstr>Kierunki dalszych działań – etap II</vt:lpstr>
      <vt:lpstr>Kierunki dalszych działań – etap II</vt:lpstr>
      <vt:lpstr>Kierunki dalszych działań – etap III</vt:lpstr>
      <vt:lpstr>Kierunki dalszych działań – etap III</vt:lpstr>
      <vt:lpstr>Podsumowanie</vt:lpstr>
      <vt:lpstr>Podsumowanie</vt:lpstr>
      <vt:lpstr>Podsumowanie</vt:lpstr>
      <vt:lpstr>Slajd 21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WIRTUALNA ZIELONA ELEKTROWNIA OCHOTNICA (WZE OCHOTNICA)</dc:title>
  <dc:creator>ECO</dc:creator>
  <cp:lastModifiedBy>user</cp:lastModifiedBy>
  <cp:revision>35</cp:revision>
  <dcterms:created xsi:type="dcterms:W3CDTF">2017-01-30T11:27:51Z</dcterms:created>
  <dcterms:modified xsi:type="dcterms:W3CDTF">2017-05-11T11:38:24Z</dcterms:modified>
</cp:coreProperties>
</file>